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0" r:id="rId2"/>
    <p:sldMasterId id="2147483786" r:id="rId3"/>
    <p:sldMasterId id="2147483798" r:id="rId4"/>
  </p:sldMasterIdLst>
  <p:sldIdLst>
    <p:sldId id="262" r:id="rId5"/>
    <p:sldId id="274" r:id="rId6"/>
    <p:sldId id="257" r:id="rId7"/>
    <p:sldId id="264" r:id="rId8"/>
    <p:sldId id="266" r:id="rId9"/>
    <p:sldId id="273" r:id="rId10"/>
    <p:sldId id="265" r:id="rId11"/>
    <p:sldId id="267" r:id="rId12"/>
    <p:sldId id="268" r:id="rId13"/>
    <p:sldId id="261" r:id="rId14"/>
    <p:sldId id="271" r:id="rId15"/>
    <p:sldId id="270" r:id="rId16"/>
    <p:sldId id="272" r:id="rId17"/>
    <p:sldId id="26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698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490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447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084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2043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9287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974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29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4842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576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1824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98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033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4976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9807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7287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2503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453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267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4926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035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5283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830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7296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8524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926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84362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41808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3999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4204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1238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12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28382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233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3417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7858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02179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3874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64952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113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588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597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913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171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070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736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697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043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8D510-E5E9-4692-82A7-C268AAE8F79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501-CC76-405C-BADF-0D4D71F9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07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2632" y="218941"/>
            <a:ext cx="6211508" cy="2356834"/>
          </a:xfrm>
        </p:spPr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798490" y="1648496"/>
            <a:ext cx="9315717" cy="6001555"/>
          </a:xfrm>
        </p:spPr>
        <p:txBody>
          <a:bodyPr>
            <a:normAutofit/>
          </a:bodyPr>
          <a:lstStyle/>
          <a:p>
            <a:endParaRPr lang="ru-RU" sz="2800" dirty="0"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98490" y="639015"/>
            <a:ext cx="110371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8000" i="1" u="none" strike="noStrike" kern="0" cap="none" spc="0" normalizeH="0" baseline="0" noProof="0" dirty="0" smtClean="0">
                <a:ln w="6600">
                  <a:solidFill>
                    <a:srgbClr val="FAA93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FAA93A"/>
                  </a:outerShdw>
                </a:effectLst>
                <a:uLnTx/>
                <a:uFillTx/>
                <a:latin typeface="Palatino Linotype" panose="02040502050505030304" pitchFamily="18" charset="0"/>
              </a:rPr>
              <a:t>Ұлттық ойын-ұлт</a:t>
            </a:r>
            <a:r>
              <a:rPr kumimoji="0" lang="kk-KZ" sz="8000" i="1" u="none" strike="noStrike" kern="0" cap="none" spc="0" normalizeH="0" noProof="0" dirty="0" smtClean="0">
                <a:ln w="6600">
                  <a:solidFill>
                    <a:srgbClr val="FAA93A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FAA93A"/>
                  </a:outerShdw>
                </a:effectLst>
                <a:uLnTx/>
                <a:uFillTx/>
                <a:latin typeface="Palatino Linotype" panose="02040502050505030304" pitchFamily="18" charset="0"/>
              </a:rPr>
              <a:t> игілігі</a:t>
            </a:r>
            <a:endParaRPr kumimoji="0" lang="ru-RU" sz="8000" i="1" u="none" strike="noStrike" kern="0" cap="none" spc="0" normalizeH="0" baseline="0" noProof="0" dirty="0">
              <a:ln w="6600">
                <a:solidFill>
                  <a:srgbClr val="FAA93A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FAA93A"/>
                </a:outerShdw>
              </a:effectLst>
              <a:uLnTx/>
              <a:uFillTx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1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8138" y="194552"/>
            <a:ext cx="3413098" cy="861515"/>
          </a:xfrm>
        </p:spPr>
        <p:txBody>
          <a:bodyPr/>
          <a:lstStyle/>
          <a:p>
            <a:r>
              <a:rPr lang="kk-KZ" smtClean="0"/>
              <a:t/>
            </a:r>
            <a:br>
              <a:rPr lang="kk-KZ" smtClean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2578" y="609600"/>
            <a:ext cx="5824351" cy="5824351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817475" y="194552"/>
            <a:ext cx="4314423" cy="6663448"/>
          </a:xfrm>
        </p:spPr>
        <p:txBody>
          <a:bodyPr>
            <a:normAutofit fontScale="62500" lnSpcReduction="20000"/>
          </a:bodyPr>
          <a:lstStyle/>
          <a:p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Асық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көбінесе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әлеуметтік-экономикалық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жағдайларына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мүмкіншіліктеріне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қалыптасқан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заттармен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ойнауға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Шаруашылығы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шаруашылығына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негізделгендіктен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икемделеді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Әсіресе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өсіргендіктен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асығымен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ішіндегі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арыдан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көнелерінің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жастайынан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шыңдап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дәлдікке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ұстамдылыққа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байсалдылыққа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тәрбиелейді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төзімділік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шыдамдылық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болмайды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көздеген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бермейді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еңбектеген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баладан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еңкейген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кәріге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ойнайтын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есінде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үлгілерін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келтіріп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отырмыз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065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2632" y="218941"/>
            <a:ext cx="6211508" cy="2356834"/>
          </a:xfrm>
        </p:spPr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8839200" y="337575"/>
            <a:ext cx="2794000" cy="33997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28010F"/>
                </a:solidFill>
                <a:latin typeface="Cambria" panose="02040503050406030204" pitchFamily="18" charset="0"/>
              </a:rPr>
              <a:t> </a:t>
            </a:r>
            <a:r>
              <a:rPr lang="ru-RU" sz="1800" dirty="0" err="1">
                <a:solidFill>
                  <a:srgbClr val="28010F"/>
                </a:solidFill>
                <a:latin typeface="Cambria" panose="02040503050406030204" pitchFamily="18" charset="0"/>
              </a:rPr>
              <a:t>Асық</a:t>
            </a:r>
            <a:r>
              <a:rPr lang="ru-RU" sz="1800" dirty="0">
                <a:solidFill>
                  <a:srgbClr val="28010F"/>
                </a:solidFill>
                <a:latin typeface="Cambria" panose="02040503050406030204" pitchFamily="18" charset="0"/>
              </a:rPr>
              <a:t> </a:t>
            </a:r>
            <a:r>
              <a:rPr lang="ru-RU" sz="1800" dirty="0" err="1">
                <a:solidFill>
                  <a:srgbClr val="28010F"/>
                </a:solidFill>
                <a:latin typeface="Cambria" panose="02040503050406030204" pitchFamily="18" charset="0"/>
              </a:rPr>
              <a:t>ойынына</a:t>
            </a:r>
            <a:r>
              <a:rPr lang="ru-RU" sz="1800" dirty="0">
                <a:solidFill>
                  <a:srgbClr val="28010F"/>
                </a:solidFill>
                <a:latin typeface="Cambria" panose="02040503050406030204" pitchFamily="18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Cambria" panose="02040503050406030204" pitchFamily="18" charset="0"/>
              </a:rPr>
              <a:t>Бауыржан</a:t>
            </a:r>
            <a:r>
              <a:rPr lang="ru-RU" sz="18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Cambria" panose="02040503050406030204" pitchFamily="18" charset="0"/>
              </a:rPr>
              <a:t>Момышұлы</a:t>
            </a:r>
            <a:r>
              <a:rPr lang="ru-RU" sz="18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800" dirty="0" err="1">
                <a:solidFill>
                  <a:srgbClr val="28010F"/>
                </a:solidFill>
                <a:latin typeface="Cambria" panose="02040503050406030204" pitchFamily="18" charset="0"/>
              </a:rPr>
              <a:t>атамыз</a:t>
            </a:r>
            <a:r>
              <a:rPr lang="ru-RU" sz="1800" dirty="0">
                <a:solidFill>
                  <a:srgbClr val="28010F"/>
                </a:solidFill>
                <a:latin typeface="Cambria" panose="02040503050406030204" pitchFamily="18" charset="0"/>
              </a:rPr>
              <a:t> </a:t>
            </a:r>
            <a:r>
              <a:rPr lang="ru-RU" sz="1800" dirty="0">
                <a:solidFill>
                  <a:srgbClr val="FFFF00"/>
                </a:solidFill>
                <a:latin typeface="Cambria" panose="02040503050406030204" pitchFamily="18" charset="0"/>
              </a:rPr>
              <a:t>«</a:t>
            </a:r>
            <a:r>
              <a:rPr lang="ru-RU" sz="1800" dirty="0" err="1">
                <a:solidFill>
                  <a:srgbClr val="FFFF00"/>
                </a:solidFill>
                <a:latin typeface="Cambria" panose="02040503050406030204" pitchFamily="18" charset="0"/>
              </a:rPr>
              <a:t>Асық</a:t>
            </a:r>
            <a:r>
              <a:rPr lang="ru-RU" sz="1800" dirty="0">
                <a:solidFill>
                  <a:srgbClr val="FFFF00"/>
                </a:solidFill>
                <a:latin typeface="Cambria" panose="02040503050406030204" pitchFamily="18" charset="0"/>
              </a:rPr>
              <a:t> – </a:t>
            </a:r>
            <a:r>
              <a:rPr lang="ru-RU" sz="1800" dirty="0" err="1">
                <a:solidFill>
                  <a:srgbClr val="FFFF00"/>
                </a:solidFill>
                <a:latin typeface="Cambria" panose="02040503050406030204" pitchFamily="18" charset="0"/>
              </a:rPr>
              <a:t>үлкен</a:t>
            </a:r>
            <a:r>
              <a:rPr lang="ru-RU" sz="1800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ru-RU" sz="1800" dirty="0" err="1">
                <a:solidFill>
                  <a:srgbClr val="FFFF00"/>
                </a:solidFill>
                <a:latin typeface="Cambria" panose="02040503050406030204" pitchFamily="18" charset="0"/>
              </a:rPr>
              <a:t>халықтық</a:t>
            </a:r>
            <a:r>
              <a:rPr lang="ru-RU" sz="1800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ru-RU" sz="1800" dirty="0" err="1">
                <a:solidFill>
                  <a:srgbClr val="FFFF00"/>
                </a:solidFill>
                <a:latin typeface="Cambria" panose="02040503050406030204" pitchFamily="18" charset="0"/>
              </a:rPr>
              <a:t>тәрбие</a:t>
            </a:r>
            <a:r>
              <a:rPr lang="ru-RU" sz="1800" dirty="0">
                <a:solidFill>
                  <a:srgbClr val="FFFF00"/>
                </a:solidFill>
                <a:latin typeface="Cambria" panose="02040503050406030204" pitchFamily="18" charset="0"/>
              </a:rPr>
              <a:t>»</a:t>
            </a:r>
            <a:r>
              <a:rPr lang="ru-RU" sz="1800" dirty="0">
                <a:solidFill>
                  <a:srgbClr val="28010F"/>
                </a:solidFill>
                <a:latin typeface="Cambria" panose="02040503050406030204" pitchFamily="18" charset="0"/>
              </a:rPr>
              <a:t> </a:t>
            </a:r>
            <a:r>
              <a:rPr lang="ru-RU" sz="1800" dirty="0" err="1">
                <a:solidFill>
                  <a:srgbClr val="28010F"/>
                </a:solidFill>
                <a:latin typeface="Cambria" panose="02040503050406030204" pitchFamily="18" charset="0"/>
              </a:rPr>
              <a:t>деп</a:t>
            </a:r>
            <a:r>
              <a:rPr lang="ru-RU" sz="1800" dirty="0">
                <a:solidFill>
                  <a:srgbClr val="28010F"/>
                </a:solidFill>
                <a:latin typeface="Cambria" panose="02040503050406030204" pitchFamily="18" charset="0"/>
              </a:rPr>
              <a:t> </a:t>
            </a:r>
            <a:r>
              <a:rPr lang="ru-RU" sz="1800" dirty="0" err="1">
                <a:solidFill>
                  <a:srgbClr val="28010F"/>
                </a:solidFill>
                <a:latin typeface="Cambria" panose="02040503050406030204" pitchFamily="18" charset="0"/>
              </a:rPr>
              <a:t>баға</a:t>
            </a:r>
            <a:r>
              <a:rPr lang="ru-RU" sz="1800" dirty="0">
                <a:solidFill>
                  <a:srgbClr val="28010F"/>
                </a:solidFill>
                <a:latin typeface="Cambria" panose="02040503050406030204" pitchFamily="18" charset="0"/>
              </a:rPr>
              <a:t> </a:t>
            </a:r>
            <a:r>
              <a:rPr lang="ru-RU" sz="1800" dirty="0" err="1">
                <a:solidFill>
                  <a:srgbClr val="28010F"/>
                </a:solidFill>
                <a:latin typeface="Cambria" panose="02040503050406030204" pitchFamily="18" charset="0"/>
              </a:rPr>
              <a:t>бер</a:t>
            </a:r>
            <a:r>
              <a:rPr lang="en-US" sz="1800" dirty="0" err="1">
                <a:solidFill>
                  <a:srgbClr val="28010F"/>
                </a:solidFill>
                <a:latin typeface="Cambria" panose="02040503050406030204" pitchFamily="18" charset="0"/>
              </a:rPr>
              <a:t>i</a:t>
            </a:r>
            <a:r>
              <a:rPr lang="ru-RU" sz="1800" dirty="0">
                <a:solidFill>
                  <a:srgbClr val="28010F"/>
                </a:solidFill>
                <a:latin typeface="Cambria" panose="02040503050406030204" pitchFamily="18" charset="0"/>
              </a:rPr>
              <a:t>п, </a:t>
            </a:r>
            <a:r>
              <a:rPr lang="ru-RU" sz="1800" dirty="0" err="1">
                <a:solidFill>
                  <a:srgbClr val="28010F"/>
                </a:solidFill>
                <a:latin typeface="Cambria" panose="02040503050406030204" pitchFamily="18" charset="0"/>
              </a:rPr>
              <a:t>жоғары</a:t>
            </a:r>
            <a:r>
              <a:rPr lang="ru-RU" sz="1800" dirty="0">
                <a:solidFill>
                  <a:srgbClr val="28010F"/>
                </a:solidFill>
                <a:latin typeface="Cambria" panose="02040503050406030204" pitchFamily="18" charset="0"/>
              </a:rPr>
              <a:t> бил</a:t>
            </a:r>
            <a:r>
              <a:rPr lang="en-US" sz="1800" dirty="0" err="1">
                <a:solidFill>
                  <a:srgbClr val="28010F"/>
                </a:solidFill>
                <a:latin typeface="Cambria" panose="02040503050406030204" pitchFamily="18" charset="0"/>
              </a:rPr>
              <a:t>i</a:t>
            </a:r>
            <a:r>
              <a:rPr lang="ru-RU" sz="1800" dirty="0" err="1">
                <a:solidFill>
                  <a:srgbClr val="28010F"/>
                </a:solidFill>
                <a:latin typeface="Cambria" panose="02040503050406030204" pitchFamily="18" charset="0"/>
              </a:rPr>
              <a:t>кке</a:t>
            </a:r>
            <a:r>
              <a:rPr lang="ru-RU" sz="1800" dirty="0">
                <a:solidFill>
                  <a:srgbClr val="28010F"/>
                </a:solidFill>
                <a:latin typeface="Cambria" panose="02040503050406030204" pitchFamily="18" charset="0"/>
              </a:rPr>
              <a:t> хат та </a:t>
            </a:r>
            <a:r>
              <a:rPr lang="ru-RU" sz="1800" dirty="0" err="1">
                <a:solidFill>
                  <a:srgbClr val="28010F"/>
                </a:solidFill>
                <a:latin typeface="Cambria" panose="02040503050406030204" pitchFamily="18" charset="0"/>
              </a:rPr>
              <a:t>жазған</a:t>
            </a:r>
            <a:r>
              <a:rPr lang="ru-RU" sz="1800" dirty="0">
                <a:solidFill>
                  <a:srgbClr val="28010F"/>
                </a:solidFill>
                <a:latin typeface="Cambria" panose="02040503050406030204" pitchFamily="18" charset="0"/>
              </a:rPr>
              <a:t> </a:t>
            </a:r>
            <a:r>
              <a:rPr lang="ru-RU" sz="1800" dirty="0" err="1">
                <a:solidFill>
                  <a:srgbClr val="28010F"/>
                </a:solidFill>
                <a:latin typeface="Cambria" panose="02040503050406030204" pitchFamily="18" charset="0"/>
              </a:rPr>
              <a:t>екен</a:t>
            </a:r>
            <a:r>
              <a:rPr lang="ru-RU" sz="1800" dirty="0">
                <a:solidFill>
                  <a:srgbClr val="28010F"/>
                </a:solidFill>
                <a:latin typeface="Cambria" panose="02040503050406030204" pitchFamily="18" charset="0"/>
              </a:rPr>
              <a:t>. </a:t>
            </a:r>
            <a:endParaRPr lang="ru-RU" sz="2800" dirty="0"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23" y="661580"/>
            <a:ext cx="3415243" cy="2754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Картинки по запросу Асық ойын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3050" y="3903965"/>
            <a:ext cx="443865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alashainasy.kz/userdata/0(33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70" t="11908" r="10627"/>
          <a:stretch/>
        </p:blipFill>
        <p:spPr bwMode="auto">
          <a:xfrm>
            <a:off x="4347499" y="921911"/>
            <a:ext cx="4148667" cy="2936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Асық ойыны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70" t="11217"/>
          <a:stretch/>
        </p:blipFill>
        <p:spPr bwMode="auto">
          <a:xfrm>
            <a:off x="678123" y="3858356"/>
            <a:ext cx="4465273" cy="2948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27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Асық ойын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236" y="3729566"/>
            <a:ext cx="10902237" cy="329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7289" y="128601"/>
            <a:ext cx="3394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2801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Асық</a:t>
            </a:r>
            <a:r>
              <a:rPr lang="ru-RU" dirty="0">
                <a:solidFill>
                  <a:srgbClr val="2801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801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иірудің</a:t>
            </a:r>
            <a:r>
              <a:rPr lang="ru-RU" dirty="0">
                <a:solidFill>
                  <a:srgbClr val="2801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801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solidFill>
                  <a:srgbClr val="2801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801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атаулары</a:t>
            </a:r>
            <a:r>
              <a:rPr lang="ru-RU" dirty="0">
                <a:solidFill>
                  <a:srgbClr val="2801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alashainasy.kz/userdata/122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288" y="630766"/>
            <a:ext cx="5697111" cy="284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47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lashainasy.kz/userdata/0(29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561"/>
          <a:stretch/>
        </p:blipFill>
        <p:spPr bwMode="auto">
          <a:xfrm>
            <a:off x="324906" y="0"/>
            <a:ext cx="5110693" cy="592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6505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28010F"/>
                </a:solidFill>
                <a:latin typeface="arial" panose="020B0604020202020204" pitchFamily="34" charset="0"/>
              </a:rPr>
              <a:t>Асықтан</a:t>
            </a:r>
            <a:r>
              <a:rPr lang="ru-RU" b="1" dirty="0">
                <a:solidFill>
                  <a:srgbClr val="28010F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8010F"/>
                </a:solidFill>
                <a:latin typeface="arial" panose="020B0604020202020204" pitchFamily="34" charset="0"/>
              </a:rPr>
              <a:t>жасалған</a:t>
            </a:r>
            <a:r>
              <a:rPr lang="ru-RU" b="1" dirty="0">
                <a:solidFill>
                  <a:srgbClr val="28010F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8010F"/>
                </a:solidFill>
                <a:latin typeface="arial" panose="020B0604020202020204" pitchFamily="34" charset="0"/>
              </a:rPr>
              <a:t>Тәуелсіздік</a:t>
            </a:r>
            <a:r>
              <a:rPr lang="ru-RU" b="1" dirty="0">
                <a:solidFill>
                  <a:srgbClr val="28010F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8010F"/>
                </a:solidFill>
                <a:latin typeface="arial" panose="020B0604020202020204" pitchFamily="34" charset="0"/>
              </a:rPr>
              <a:t>тұлпары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57334" y="302359"/>
            <a:ext cx="6096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Алматыда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асықтан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ат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жасаған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шеберлер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дүйім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жұртты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қайран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қалдырды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.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Қазақстанның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түкпір-түкпірінен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Palatino Linotype" panose="02040502050505030304" pitchFamily="18" charset="0"/>
              </a:rPr>
              <a:t>8500 </a:t>
            </a:r>
            <a:r>
              <a:rPr lang="ru-RU" sz="2800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асық</a:t>
            </a:r>
            <a:r>
              <a:rPr lang="ru-RU" sz="2800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жинап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,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алты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ай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бойы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көз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майын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тауысып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, </a:t>
            </a:r>
            <a:r>
              <a:rPr lang="ru-RU" sz="2800" u="sng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Еуразия</a:t>
            </a:r>
            <a:r>
              <a:rPr lang="ru-RU" sz="2800" u="sng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u="sng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атты</a:t>
            </a:r>
            <a:r>
              <a:rPr lang="ru-RU" sz="2800" u="sng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u="sng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ақбозат</a:t>
            </a:r>
            <a:r>
              <a:rPr lang="ru-RU" sz="2800" u="sng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мүсінін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өмірге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әкелген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Нұрлан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Әбішев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,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Нұрлан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Әділхан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,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Қуаныш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Мәтенов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есімді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азаматтардың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еңбегі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ерен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. Осы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бір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ерекше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туындыларын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авторлар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Қазақстан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Тәуелсіздігінің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20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жылдығына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тарту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ретінде</a:t>
            </a:r>
            <a:r>
              <a:rPr lang="ru-RU" sz="2800" dirty="0">
                <a:solidFill>
                  <a:srgbClr val="28010F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solidFill>
                  <a:srgbClr val="28010F"/>
                </a:solidFill>
                <a:latin typeface="Palatino Linotype" panose="02040502050505030304" pitchFamily="18" charset="0"/>
              </a:rPr>
              <a:t>жасаған</a:t>
            </a:r>
            <a:r>
              <a:rPr lang="ru-RU" sz="2800" dirty="0">
                <a:solidFill>
                  <a:srgbClr val="28010F"/>
                </a:solidFill>
                <a:latin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28010F"/>
                </a:solidFill>
                <a:latin typeface="arial" panose="020B0604020202020204" pitchFamily="34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14119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2632" y="218941"/>
            <a:ext cx="6211508" cy="2356834"/>
          </a:xfrm>
        </p:spPr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254000" y="389467"/>
            <a:ext cx="11531600" cy="7260585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en-US" sz="28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   </a:t>
            </a:r>
            <a:r>
              <a:rPr lang="kk-KZ" sz="28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Қорытынды</a:t>
            </a:r>
            <a:endParaRPr lang="ru-RU" sz="28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ru-RU" sz="2800" dirty="0" err="1" smtClean="0">
                <a:latin typeface="Palatino Linotype" panose="02040502050505030304" pitchFamily="18" charset="0"/>
              </a:rPr>
              <a:t>Сонымен</a:t>
            </a:r>
            <a:r>
              <a:rPr lang="ru-RU" sz="2800" dirty="0" smtClean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ұлт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ойындары</a:t>
            </a:r>
            <a:r>
              <a:rPr lang="ru-RU" sz="2800" dirty="0">
                <a:latin typeface="Palatino Linotype" panose="02040502050505030304" pitchFamily="18" charset="0"/>
              </a:rPr>
              <a:t> – </a:t>
            </a:r>
            <a:r>
              <a:rPr lang="ru-RU" sz="2800" dirty="0" err="1">
                <a:latin typeface="Palatino Linotype" panose="02040502050505030304" pitchFamily="18" charset="0"/>
              </a:rPr>
              <a:t>ата</a:t>
            </a:r>
            <a:r>
              <a:rPr lang="ru-RU" sz="2800" dirty="0">
                <a:latin typeface="Palatino Linotype" panose="02040502050505030304" pitchFamily="18" charset="0"/>
              </a:rPr>
              <a:t> – </a:t>
            </a:r>
            <a:r>
              <a:rPr lang="ru-RU" sz="2800" dirty="0" err="1">
                <a:latin typeface="Palatino Linotype" panose="02040502050505030304" pitchFamily="18" charset="0"/>
              </a:rPr>
              <a:t>бабамыздан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бізге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жеткен</a:t>
            </a:r>
            <a:r>
              <a:rPr lang="ru-RU" sz="2800" dirty="0">
                <a:latin typeface="Palatino Linotype" panose="02040502050505030304" pitchFamily="18" charset="0"/>
              </a:rPr>
              <a:t>, </a:t>
            </a:r>
            <a:r>
              <a:rPr lang="ru-RU" sz="2800" dirty="0" err="1">
                <a:latin typeface="Palatino Linotype" panose="02040502050505030304" pitchFamily="18" charset="0"/>
              </a:rPr>
              <a:t>өткен</a:t>
            </a:r>
            <a:r>
              <a:rPr lang="ru-RU" sz="2800" dirty="0">
                <a:latin typeface="Palatino Linotype" panose="02040502050505030304" pitchFamily="18" charset="0"/>
              </a:rPr>
              <a:t> мен </a:t>
            </a:r>
            <a:r>
              <a:rPr lang="ru-RU" sz="2800" dirty="0" err="1">
                <a:latin typeface="Palatino Linotype" panose="02040502050505030304" pitchFamily="18" charset="0"/>
              </a:rPr>
              <a:t>бүгінгіні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байланыстыратын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баға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жетпес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байлығымыз</a:t>
            </a:r>
            <a:r>
              <a:rPr lang="ru-RU" sz="2800" dirty="0">
                <a:latin typeface="Palatino Linotype" panose="02040502050505030304" pitchFamily="18" charset="0"/>
              </a:rPr>
              <a:t>, </a:t>
            </a:r>
            <a:r>
              <a:rPr lang="ru-RU" sz="2800" dirty="0" err="1">
                <a:latin typeface="Palatino Linotype" panose="02040502050505030304" pitchFamily="18" charset="0"/>
              </a:rPr>
              <a:t>асыл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қазынамыз</a:t>
            </a:r>
            <a:r>
              <a:rPr lang="ru-RU" sz="2800" dirty="0">
                <a:latin typeface="Palatino Linotype" panose="02040502050505030304" pitchFamily="18" charset="0"/>
              </a:rPr>
              <a:t>. </a:t>
            </a:r>
            <a:r>
              <a:rPr lang="ru-RU" sz="2800" dirty="0" err="1">
                <a:latin typeface="Palatino Linotype" panose="02040502050505030304" pitchFamily="18" charset="0"/>
              </a:rPr>
              <a:t>Сондықтан</a:t>
            </a:r>
            <a:r>
              <a:rPr lang="ru-RU" sz="2800" dirty="0">
                <a:latin typeface="Palatino Linotype" panose="02040502050505030304" pitchFamily="18" charset="0"/>
              </a:rPr>
              <a:t> оны </a:t>
            </a:r>
            <a:r>
              <a:rPr lang="ru-RU" sz="2800" dirty="0" err="1">
                <a:latin typeface="Palatino Linotype" panose="02040502050505030304" pitchFamily="18" charset="0"/>
              </a:rPr>
              <a:t>үйренудің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күнделікті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тұрмысқа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пайдаланудың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маңызы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өте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зор</a:t>
            </a:r>
            <a:r>
              <a:rPr lang="ru-RU" sz="2800" dirty="0">
                <a:latin typeface="Palatino Linotype" panose="02040502050505030304" pitchFamily="18" charset="0"/>
              </a:rPr>
              <a:t>. </a:t>
            </a:r>
            <a:r>
              <a:rPr lang="ru-RU" sz="2800" dirty="0" err="1">
                <a:latin typeface="Palatino Linotype" panose="02040502050505030304" pitchFamily="18" charset="0"/>
              </a:rPr>
              <a:t>Ойын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адамның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алдынан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өмірдің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есігін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ашып</a:t>
            </a:r>
            <a:r>
              <a:rPr lang="ru-RU" sz="2800" dirty="0">
                <a:latin typeface="Palatino Linotype" panose="02040502050505030304" pitchFamily="18" charset="0"/>
              </a:rPr>
              <a:t>, </a:t>
            </a:r>
            <a:r>
              <a:rPr lang="ru-RU" sz="2800" dirty="0" err="1">
                <a:latin typeface="Palatino Linotype" panose="02040502050505030304" pitchFamily="18" charset="0"/>
              </a:rPr>
              <a:t>оның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творчестволық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қабілетін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оятып</a:t>
            </a:r>
            <a:r>
              <a:rPr lang="ru-RU" sz="2800" dirty="0">
                <a:latin typeface="Palatino Linotype" panose="02040502050505030304" pitchFamily="18" charset="0"/>
              </a:rPr>
              <a:t>, </a:t>
            </a:r>
            <a:r>
              <a:rPr lang="ru-RU" sz="2800" dirty="0" err="1">
                <a:latin typeface="Palatino Linotype" panose="02040502050505030304" pitchFamily="18" charset="0"/>
              </a:rPr>
              <a:t>өміріне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ұштаса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береді</a:t>
            </a:r>
            <a:r>
              <a:rPr lang="ru-RU" sz="2800" dirty="0">
                <a:latin typeface="Palatino Linotype" panose="02040502050505030304" pitchFamily="18" charset="0"/>
              </a:rPr>
              <a:t>. </a:t>
            </a:r>
            <a:r>
              <a:rPr lang="ru-RU" sz="2800" dirty="0" err="1">
                <a:latin typeface="Palatino Linotype" panose="02040502050505030304" pitchFamily="18" charset="0"/>
              </a:rPr>
              <a:t>Ойынсыз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ақыл</a:t>
            </a:r>
            <a:r>
              <a:rPr lang="ru-RU" sz="2800" dirty="0">
                <a:latin typeface="Palatino Linotype" panose="02040502050505030304" pitchFamily="18" charset="0"/>
              </a:rPr>
              <a:t> – </a:t>
            </a:r>
            <a:r>
              <a:rPr lang="ru-RU" sz="2800" dirty="0" err="1">
                <a:latin typeface="Palatino Linotype" panose="02040502050505030304" pitchFamily="18" charset="0"/>
              </a:rPr>
              <a:t>ойдың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қалыпты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дамуы</a:t>
            </a:r>
            <a:r>
              <a:rPr lang="ru-RU" sz="2800" dirty="0">
                <a:latin typeface="Palatino Linotype" panose="02040502050505030304" pitchFamily="18" charset="0"/>
              </a:rPr>
              <a:t> да </a:t>
            </a:r>
            <a:r>
              <a:rPr lang="ru-RU" sz="2800" dirty="0" err="1">
                <a:latin typeface="Palatino Linotype" panose="02040502050505030304" pitchFamily="18" charset="0"/>
              </a:rPr>
              <a:t>жоқ</a:t>
            </a:r>
            <a:r>
              <a:rPr lang="ru-RU" sz="2800" dirty="0">
                <a:latin typeface="Palatino Linotype" panose="02040502050505030304" pitchFamily="18" charset="0"/>
              </a:rPr>
              <a:t>, </a:t>
            </a:r>
            <a:r>
              <a:rPr lang="ru-RU" sz="2800" dirty="0" err="1">
                <a:latin typeface="Palatino Linotype" panose="02040502050505030304" pitchFamily="18" charset="0"/>
              </a:rPr>
              <a:t>болуы</a:t>
            </a:r>
            <a:r>
              <a:rPr lang="ru-RU" sz="2800" dirty="0">
                <a:latin typeface="Palatino Linotype" panose="02040502050505030304" pitchFamily="18" charset="0"/>
              </a:rPr>
              <a:t> да </a:t>
            </a:r>
            <a:r>
              <a:rPr lang="ru-RU" sz="2800" dirty="0" err="1">
                <a:latin typeface="Palatino Linotype" panose="02040502050505030304" pitchFamily="18" charset="0"/>
              </a:rPr>
              <a:t>мүмкін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емес</a:t>
            </a:r>
            <a:r>
              <a:rPr lang="ru-RU" sz="2800" dirty="0">
                <a:latin typeface="Palatino Linotype" panose="02040502050505030304" pitchFamily="18" charset="0"/>
              </a:rPr>
              <a:t>. </a:t>
            </a:r>
            <a:r>
              <a:rPr lang="ru-RU" sz="2800" dirty="0" err="1">
                <a:latin typeface="Palatino Linotype" panose="02040502050505030304" pitchFamily="18" charset="0"/>
              </a:rPr>
              <a:t>Ойын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дүниеге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қарай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ашылған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үлкен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жарық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терезе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іспетті</a:t>
            </a:r>
            <a:r>
              <a:rPr lang="ru-RU" sz="2800" dirty="0">
                <a:latin typeface="Palatino Linotype" panose="02040502050505030304" pitchFamily="18" charset="0"/>
              </a:rPr>
              <a:t>, </a:t>
            </a:r>
            <a:r>
              <a:rPr lang="ru-RU" sz="2800" dirty="0" err="1">
                <a:latin typeface="Palatino Linotype" panose="02040502050505030304" pitchFamily="18" charset="0"/>
              </a:rPr>
              <a:t>ол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баланың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рухани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сезімі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жасампаз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өмірімен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ұштасып</a:t>
            </a:r>
            <a:r>
              <a:rPr lang="ru-RU" sz="2800" dirty="0">
                <a:latin typeface="Palatino Linotype" panose="02040502050505030304" pitchFamily="18" charset="0"/>
              </a:rPr>
              <a:t>, </a:t>
            </a:r>
            <a:r>
              <a:rPr lang="ru-RU" sz="2800" dirty="0" err="1">
                <a:latin typeface="Palatino Linotype" panose="02040502050505030304" pitchFamily="18" charset="0"/>
              </a:rPr>
              <a:t>өзін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қоршаған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ортаны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тану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арқлы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түсінік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алады</a:t>
            </a:r>
            <a:r>
              <a:rPr lang="ru-RU" sz="2800" dirty="0">
                <a:latin typeface="Palatino Linotype" panose="02040502050505030304" pitchFamily="18" charset="0"/>
              </a:rPr>
              <a:t>. </a:t>
            </a:r>
            <a:r>
              <a:rPr lang="ru-RU" sz="2800" dirty="0" err="1">
                <a:latin typeface="Palatino Linotype" panose="02040502050505030304" pitchFamily="18" charset="0"/>
              </a:rPr>
              <a:t>Ойын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дегеніміз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тынысы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кең</a:t>
            </a:r>
            <a:r>
              <a:rPr lang="ru-RU" sz="2800" dirty="0">
                <a:latin typeface="Palatino Linotype" panose="02040502050505030304" pitchFamily="18" charset="0"/>
              </a:rPr>
              <a:t>, </a:t>
            </a:r>
            <a:r>
              <a:rPr lang="ru-RU" sz="2800" dirty="0" err="1">
                <a:latin typeface="Palatino Linotype" panose="02040502050505030304" pitchFamily="18" charset="0"/>
              </a:rPr>
              <a:t>алысқа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меңзейтін</a:t>
            </a:r>
            <a:r>
              <a:rPr lang="ru-RU" sz="2800" dirty="0">
                <a:latin typeface="Palatino Linotype" panose="02040502050505030304" pitchFamily="18" charset="0"/>
              </a:rPr>
              <a:t>, </a:t>
            </a:r>
            <a:r>
              <a:rPr lang="ru-RU" sz="2800" dirty="0" err="1">
                <a:latin typeface="Palatino Linotype" panose="02040502050505030304" pitchFamily="18" charset="0"/>
              </a:rPr>
              <a:t>ойдан</a:t>
            </a:r>
            <a:r>
              <a:rPr lang="ru-RU" sz="2800" dirty="0">
                <a:latin typeface="Palatino Linotype" panose="02040502050505030304" pitchFamily="18" charset="0"/>
              </a:rPr>
              <a:t> – </a:t>
            </a:r>
            <a:r>
              <a:rPr lang="ru-RU" sz="2800" dirty="0" err="1">
                <a:latin typeface="Palatino Linotype" panose="02040502050505030304" pitchFamily="18" charset="0"/>
              </a:rPr>
              <a:t>ойға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жетелейтін</a:t>
            </a:r>
            <a:r>
              <a:rPr lang="ru-RU" sz="2800" dirty="0">
                <a:latin typeface="Palatino Linotype" panose="02040502050505030304" pitchFamily="18" charset="0"/>
              </a:rPr>
              <a:t>, </a:t>
            </a:r>
            <a:r>
              <a:rPr lang="ru-RU" sz="2800" dirty="0" err="1">
                <a:latin typeface="Palatino Linotype" panose="02040502050505030304" pitchFamily="18" charset="0"/>
              </a:rPr>
              <a:t>адамға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қиялымен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қанат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бітіретін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осындай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ғажайып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нәрсе</a:t>
            </a:r>
            <a:r>
              <a:rPr lang="ru-RU" sz="2800" dirty="0">
                <a:latin typeface="Palatino Linotype" panose="02040502050505030304" pitchFamily="18" charset="0"/>
              </a:rPr>
              <a:t>, </a:t>
            </a:r>
            <a:r>
              <a:rPr lang="ru-RU" sz="2800" dirty="0" err="1">
                <a:latin typeface="Palatino Linotype" panose="02040502050505030304" pitchFamily="18" charset="0"/>
              </a:rPr>
              <a:t>ақыл</a:t>
            </a:r>
            <a:r>
              <a:rPr lang="ru-RU" sz="2800" dirty="0">
                <a:latin typeface="Palatino Linotype" panose="02040502050505030304" pitchFamily="18" charset="0"/>
              </a:rPr>
              <a:t> – ой </a:t>
            </a:r>
            <a:r>
              <a:rPr lang="ru-RU" sz="2800" dirty="0" err="1">
                <a:latin typeface="Palatino Linotype" panose="02040502050505030304" pitchFamily="18" charset="0"/>
              </a:rPr>
              <a:t>жетекшісі</a:t>
            </a:r>
            <a:r>
              <a:rPr lang="ru-RU" sz="2800" dirty="0">
                <a:latin typeface="Palatino Linotype" panose="02040502050505030304" pitchFamily="18" charset="0"/>
              </a:rPr>
              <a:t>, </a:t>
            </a:r>
            <a:r>
              <a:rPr lang="ru-RU" sz="2800" dirty="0" err="1">
                <a:latin typeface="Palatino Linotype" panose="02040502050505030304" pitchFamily="18" charset="0"/>
              </a:rPr>
              <a:t>денсаулық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кепілі</a:t>
            </a:r>
            <a:r>
              <a:rPr lang="ru-RU" sz="2800" dirty="0">
                <a:latin typeface="Palatino Linotype" panose="02040502050505030304" pitchFamily="18" charset="0"/>
              </a:rPr>
              <a:t>, </a:t>
            </a:r>
            <a:r>
              <a:rPr lang="ru-RU" sz="2800" dirty="0" err="1">
                <a:latin typeface="Palatino Linotype" panose="02040502050505030304" pitchFamily="18" charset="0"/>
              </a:rPr>
              <a:t>өмір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тынысы</a:t>
            </a:r>
            <a:r>
              <a:rPr lang="ru-RU" sz="2800" dirty="0"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827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/>
              <a:t>Мақсаты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Ойынды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ойнату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үйретудің мақсаты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қазақтың ұлттық салт-дәстүрлеріне баулу.Ойын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арқылы балалардың адамгершілік,адалдық,әділдік сезімталдық  қасиеттерін қалыптастыру.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Балалардың тіл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байлықтарын арттыру,сөздік қорларын дамыту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smtClean="0"/>
              <a:t>       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2632" y="218941"/>
            <a:ext cx="6211508" cy="2356834"/>
          </a:xfrm>
        </p:spPr>
        <p:txBody>
          <a:bodyPr/>
          <a:lstStyle/>
          <a:p>
            <a:r>
              <a:rPr lang="kk-KZ" dirty="0" smtClean="0">
                <a:solidFill>
                  <a:srgbClr val="FFFF00"/>
                </a:solidFill>
              </a:rPr>
              <a:t>Жоспар</a:t>
            </a:r>
            <a:r>
              <a:rPr lang="ru-RU" dirty="0" smtClean="0">
                <a:solidFill>
                  <a:srgbClr val="FFFF00"/>
                </a:solidFill>
              </a:rPr>
              <a:t>:</a:t>
            </a:r>
            <a:r>
              <a:rPr lang="kk-KZ" dirty="0" smtClean="0">
                <a:solidFill>
                  <a:srgbClr val="FFFF00"/>
                </a:solidFill>
              </a:rPr>
              <a:t/>
            </a:r>
            <a:br>
              <a:rPr lang="kk-KZ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798490" y="1648496"/>
            <a:ext cx="9315717" cy="6001555"/>
          </a:xfrm>
        </p:spPr>
        <p:txBody>
          <a:bodyPr>
            <a:normAutofit/>
          </a:bodyPr>
          <a:lstStyle/>
          <a:p>
            <a:r>
              <a:rPr lang="kk-KZ" sz="2800" dirty="0" smtClean="0"/>
              <a:t>1</a:t>
            </a:r>
            <a:r>
              <a:rPr lang="kk-KZ" sz="2800" dirty="0" smtClean="0">
                <a:latin typeface="Palatino Linotype" panose="02040502050505030304" pitchFamily="18" charset="0"/>
              </a:rPr>
              <a:t>.  Кіріспе</a:t>
            </a:r>
          </a:p>
          <a:p>
            <a:r>
              <a:rPr lang="kk-KZ" sz="2800" dirty="0" smtClean="0">
                <a:latin typeface="Palatino Linotype" panose="02040502050505030304" pitchFamily="18" charset="0"/>
              </a:rPr>
              <a:t>2.  Қазақтың </a:t>
            </a:r>
            <a:r>
              <a:rPr lang="kk-KZ" sz="2800" dirty="0">
                <a:latin typeface="Palatino Linotype" panose="02040502050505030304" pitchFamily="18" charset="0"/>
              </a:rPr>
              <a:t>ұ</a:t>
            </a:r>
            <a:r>
              <a:rPr lang="kk-KZ" sz="2800" dirty="0" smtClean="0">
                <a:latin typeface="Palatino Linotype" panose="02040502050505030304" pitchFamily="18" charset="0"/>
              </a:rPr>
              <a:t>лттық ойындары – халқымыздың мәдени асыл мұрасы</a:t>
            </a:r>
          </a:p>
          <a:p>
            <a:pPr algn="just"/>
            <a:r>
              <a:rPr lang="kk-KZ" sz="2800" dirty="0" smtClean="0">
                <a:latin typeface="Palatino Linotype" panose="02040502050505030304" pitchFamily="18" charset="0"/>
              </a:rPr>
              <a:t>                  • Бәйге</a:t>
            </a:r>
          </a:p>
          <a:p>
            <a:pPr algn="just"/>
            <a:r>
              <a:rPr lang="kk-KZ" sz="2800" dirty="0" smtClean="0">
                <a:latin typeface="Palatino Linotype" panose="02040502050505030304" pitchFamily="18" charset="0"/>
              </a:rPr>
              <a:t>                     • Көкпар</a:t>
            </a:r>
          </a:p>
          <a:p>
            <a:pPr algn="just"/>
            <a:r>
              <a:rPr lang="kk-KZ" sz="2800" dirty="0" smtClean="0">
                <a:latin typeface="Palatino Linotype" panose="02040502050505030304" pitchFamily="18" charset="0"/>
              </a:rPr>
              <a:t>                        • Тоғызқұмалақ</a:t>
            </a:r>
          </a:p>
          <a:p>
            <a:pPr algn="just"/>
            <a:r>
              <a:rPr lang="kk-KZ" sz="2800" dirty="0">
                <a:latin typeface="Palatino Linotype" panose="02040502050505030304" pitchFamily="18" charset="0"/>
              </a:rPr>
              <a:t> </a:t>
            </a:r>
            <a:r>
              <a:rPr lang="kk-KZ" sz="2800" dirty="0" smtClean="0">
                <a:latin typeface="Palatino Linotype" panose="02040502050505030304" pitchFamily="18" charset="0"/>
              </a:rPr>
              <a:t>                          • </a:t>
            </a:r>
            <a:r>
              <a:rPr lang="kk-KZ" sz="2800" dirty="0">
                <a:latin typeface="Palatino Linotype" panose="02040502050505030304" pitchFamily="18" charset="0"/>
              </a:rPr>
              <a:t>Қазақша күрес</a:t>
            </a:r>
          </a:p>
          <a:p>
            <a:pPr algn="just"/>
            <a:r>
              <a:rPr lang="kk-KZ" sz="2800" dirty="0" smtClean="0">
                <a:latin typeface="Palatino Linotype" panose="02040502050505030304" pitchFamily="18" charset="0"/>
              </a:rPr>
              <a:t>                               • Асық ойындары</a:t>
            </a:r>
          </a:p>
          <a:p>
            <a:pPr algn="just"/>
            <a:r>
              <a:rPr lang="ru-RU" sz="2800" dirty="0" smtClean="0">
                <a:latin typeface="Palatino Linotype" panose="02040502050505030304" pitchFamily="18" charset="0"/>
              </a:rPr>
              <a:t>3. </a:t>
            </a:r>
            <a:r>
              <a:rPr lang="ru-RU" sz="2800" dirty="0" err="1" smtClean="0">
                <a:latin typeface="Palatino Linotype" panose="02040502050505030304" pitchFamily="18" charset="0"/>
              </a:rPr>
              <a:t>Ежелгі</a:t>
            </a:r>
            <a:r>
              <a:rPr lang="ru-RU" sz="2800" dirty="0" smtClean="0">
                <a:latin typeface="Palatino Linotype" panose="02040502050505030304" pitchFamily="18" charset="0"/>
              </a:rPr>
              <a:t> </a:t>
            </a:r>
            <a:r>
              <a:rPr lang="ru-RU" sz="2800" dirty="0" err="1" smtClean="0">
                <a:latin typeface="Palatino Linotype" panose="02040502050505030304" pitchFamily="18" charset="0"/>
              </a:rPr>
              <a:t>заманнан</a:t>
            </a:r>
            <a:r>
              <a:rPr lang="ru-RU" sz="2800" dirty="0" smtClean="0">
                <a:latin typeface="Palatino Linotype" panose="02040502050505030304" pitchFamily="18" charset="0"/>
              </a:rPr>
              <a:t> </a:t>
            </a:r>
            <a:r>
              <a:rPr lang="ru-RU" sz="2800" dirty="0" err="1" smtClean="0">
                <a:latin typeface="Palatino Linotype" panose="02040502050505030304" pitchFamily="18" charset="0"/>
              </a:rPr>
              <a:t>қалыптасқан</a:t>
            </a:r>
            <a:r>
              <a:rPr lang="ru-RU" sz="2800" dirty="0" smtClean="0">
                <a:latin typeface="Palatino Linotype" panose="02040502050505030304" pitchFamily="18" charset="0"/>
              </a:rPr>
              <a:t> </a:t>
            </a:r>
            <a:r>
              <a:rPr lang="ru-RU" sz="2800" dirty="0" err="1" smtClean="0">
                <a:latin typeface="Palatino Linotype" panose="02040502050505030304" pitchFamily="18" charset="0"/>
              </a:rPr>
              <a:t>дәстүрлі</a:t>
            </a:r>
            <a:r>
              <a:rPr lang="ru-RU" sz="2800" dirty="0" smtClean="0">
                <a:latin typeface="Palatino Linotype" panose="02040502050505030304" pitchFamily="18" charset="0"/>
              </a:rPr>
              <a:t> </a:t>
            </a:r>
            <a:r>
              <a:rPr lang="ru-RU" sz="2800" dirty="0" err="1" smtClean="0">
                <a:latin typeface="Palatino Linotype" panose="02040502050505030304" pitchFamily="18" charset="0"/>
              </a:rPr>
              <a:t>ойын-сауық</a:t>
            </a:r>
            <a:r>
              <a:rPr lang="ru-RU" sz="2800" dirty="0" smtClean="0">
                <a:latin typeface="Palatino Linotype" panose="02040502050505030304" pitchFamily="18" charset="0"/>
              </a:rPr>
              <a:t> </a:t>
            </a:r>
            <a:r>
              <a:rPr lang="ru-RU" sz="2800" dirty="0" err="1" smtClean="0">
                <a:latin typeface="Palatino Linotype" panose="02040502050505030304" pitchFamily="18" charset="0"/>
              </a:rPr>
              <a:t>түрлері</a:t>
            </a:r>
            <a:r>
              <a:rPr lang="kk-KZ" sz="2800" dirty="0" smtClean="0">
                <a:latin typeface="Palatino Linotype" panose="02040502050505030304" pitchFamily="18" charset="0"/>
              </a:rPr>
              <a:t>ң маңызы</a:t>
            </a:r>
            <a:endParaRPr lang="ru-RU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06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15" y="126046"/>
            <a:ext cx="10611790" cy="1290630"/>
          </a:xfrm>
        </p:spPr>
        <p:txBody>
          <a:bodyPr/>
          <a:lstStyle/>
          <a:p>
            <a:r>
              <a:rPr lang="kk-KZ" dirty="0" smtClean="0"/>
              <a:t>Кіріспе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045" y="1700011"/>
            <a:ext cx="5482721" cy="4705039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ақыл-ойын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қызықтыра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ойдан-ойға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жетелейтін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меңзейтін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қиял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бітіретін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ғажайып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нәрсе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әлеуметтік-психологиялық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тұрғыдан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жинақтар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құжаттардұрыс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 descr="images (36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0891" y="2738783"/>
            <a:ext cx="2761548" cy="276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s (39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8063" y="447694"/>
            <a:ext cx="2415263" cy="241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images (38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4437" y="1187852"/>
            <a:ext cx="2571518" cy="257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images (37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229" y="3603115"/>
            <a:ext cx="2801936" cy="280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467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806267" y="169333"/>
            <a:ext cx="4254977" cy="6418149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Бәйге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түркі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тектес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халықтарда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бар.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Бәйге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өзбектерде“пайга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қырғыздарда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“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чабыш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15 ғ-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70-жылдарында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Жәнібек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сұлтандар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хандығын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құрғанда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Шу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өзенінің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жағасында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Тұлпарсаз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бәйге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Осы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Бәйге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алқалы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жиындарының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тойлардың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ажырамас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құрамдас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(қ.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бәйгеге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қосылған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түстік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қашықтықтарға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шабатын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(қ.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Аламан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бәйге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1957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бәйге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1200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1500, 1600, 1800, 2000 м,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дөнен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бәйге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2400, 3000, 3200, 4000, 4800 м,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бәйгесі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5000, 8000, 10000 м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қашықтықтарда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Көбінесе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төрешілер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алқасының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шешімі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бәйгеалаң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(ипподром)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айналымының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851" y="542282"/>
            <a:ext cx="6666298" cy="5689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007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бәйге ойын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6670" y="136358"/>
            <a:ext cx="4860759" cy="3497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бәйге ойын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9532" y="3633537"/>
            <a:ext cx="4663543" cy="3224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5177" y="68179"/>
            <a:ext cx="5317683" cy="3497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144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252309" cy="1157729"/>
          </a:xfrm>
        </p:spPr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778840" y="90152"/>
            <a:ext cx="4267451" cy="6767847"/>
          </a:xfrm>
        </p:spPr>
        <p:txBody>
          <a:bodyPr>
            <a:normAutofit fontScale="85000" lnSpcReduction="10000"/>
          </a:bodyPr>
          <a:lstStyle/>
          <a:p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Көкпар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ойындарының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Ойынның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бөрте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лақ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сөзінен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шыққан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Дәстүрлі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қоғамында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Көкпарға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жасқа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толған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серкенің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семізі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таңдалған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Семіз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серке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терісі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жыртылмайды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салмағы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20-30кг-дай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малдың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терісі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жыртылғыш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болғандықтан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Көкпарға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тартпайды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Көкпар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Азия 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халықтары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тараған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қырғыз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тілінде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бөрү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“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тартыш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тартуу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)”, 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тәжік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тілінде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бузкаши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Көкпар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Шығыс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елдерінде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бар. 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Ауғанстанда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тараған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бузавиш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Көкпарға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Аргентина 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Көкпарға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Көкпар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жігіттердің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күш-жігерін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төзімділігін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батылдығы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ептілігін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үстінде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мығым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отыруын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қалыптастырады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Көкпар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бапталып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үйретілгенін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жүйріктігін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сынайтын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спорт.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Көкпар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жаппай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тартыс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екіге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Жаппай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тартыста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әркім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Көкпарды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иелік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етуге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тырысады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тартыста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бірдей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топ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сынға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түседі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кейде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марта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0" name="Picture 2" descr="http://kostanaytany.kz/wp-content/uploads/ojyn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804" y="929424"/>
            <a:ext cx="5598454" cy="5097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87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704667" y="152401"/>
            <a:ext cx="4487334" cy="6705600"/>
          </a:xfrm>
        </p:spPr>
        <p:txBody>
          <a:bodyPr/>
          <a:lstStyle/>
          <a:p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Тоғыз-құмалақ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ойыны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қамтиды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айтуынша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әбден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Тоғыз-құмалақ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ғасырларда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даласындағы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елдерінде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тоғыз-құмалақ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насихатталып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Қырғызстанда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тогуз-коргоолдан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олимпиада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екен.Қытайда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Қарақалпақстанда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кітаптар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шығуда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көршілес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Қарашай-Шеркеште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Сахада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үйірмелер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Еуропаның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елдерінде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тоғыз-құмалақ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ойналып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</a:p>
        </p:txBody>
      </p:sp>
      <p:pic>
        <p:nvPicPr>
          <p:cNvPr id="2050" name="Picture 2" descr="Картинки по запросу тоғызқұмалақ ойыны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40" r="8712"/>
          <a:stretch/>
        </p:blipFill>
        <p:spPr bwMode="auto">
          <a:xfrm>
            <a:off x="776147" y="1066800"/>
            <a:ext cx="5653274" cy="4760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196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670800" y="152401"/>
            <a:ext cx="4521200" cy="6705600"/>
          </a:xfrm>
        </p:spPr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Күрестің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күресінің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даму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тереңнен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тартылатын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тұтасып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қосулар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тойлар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сайысынсыз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жеңіске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балуандар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төбесіне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айналған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спартакиада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сәттен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қалаларында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турнирлер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спортшыларының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күрестің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егемендік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алғаннан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біріншіліктер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A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899"/>
          <a:stretch/>
        </p:blipFill>
        <p:spPr bwMode="auto">
          <a:xfrm>
            <a:off x="1321522" y="750451"/>
            <a:ext cx="4429720" cy="5509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68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1_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164</TotalTime>
  <Words>305</Words>
  <Application>Microsoft Office PowerPoint</Application>
  <PresentationFormat>Произвольный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HDOfficeLightV0</vt:lpstr>
      <vt:lpstr>Метрополия</vt:lpstr>
      <vt:lpstr>1_Метрополия</vt:lpstr>
      <vt:lpstr>Тема Office</vt:lpstr>
      <vt:lpstr> </vt:lpstr>
      <vt:lpstr>Мақсаты</vt:lpstr>
      <vt:lpstr>Жоспар: </vt:lpstr>
      <vt:lpstr>Кіріспе</vt:lpstr>
      <vt:lpstr> </vt:lpstr>
      <vt:lpstr>Слайд 6</vt:lpstr>
      <vt:lpstr> </vt:lpstr>
      <vt:lpstr>Слайд 8</vt:lpstr>
      <vt:lpstr> </vt:lpstr>
      <vt:lpstr> </vt:lpstr>
      <vt:lpstr> </vt:lpstr>
      <vt:lpstr>Слайд 12</vt:lpstr>
      <vt:lpstr>Слайд 13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Азамат Женисов</dc:creator>
  <cp:lastModifiedBy>7777</cp:lastModifiedBy>
  <cp:revision>19</cp:revision>
  <dcterms:created xsi:type="dcterms:W3CDTF">2016-10-10T06:16:59Z</dcterms:created>
  <dcterms:modified xsi:type="dcterms:W3CDTF">2021-03-25T00:50:41Z</dcterms:modified>
</cp:coreProperties>
</file>